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303" r:id="rId4"/>
    <p:sldId id="280" r:id="rId5"/>
    <p:sldId id="278" r:id="rId6"/>
    <p:sldId id="277" r:id="rId7"/>
    <p:sldId id="279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888F1B7E-8474-4447-AF82-8A2213AA69C2}">
          <p14:sldIdLst>
            <p14:sldId id="257"/>
          </p14:sldIdLst>
        </p14:section>
        <p14:section name="Content Slides" id="{19823C87-F31F-E346-AFC5-9FA24983B0CC}">
          <p14:sldIdLst>
            <p14:sldId id="267"/>
            <p14:sldId id="303"/>
            <p14:sldId id="280"/>
            <p14:sldId id="278"/>
            <p14:sldId id="277"/>
            <p14:sldId id="279"/>
            <p14:sldId id="271"/>
            <p14:sldId id="272"/>
          </p14:sldIdLst>
        </p14:section>
        <p14:section name="Final Page" id="{2E45BA6D-186F-2442-80A6-285173F426D6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EF5"/>
    <a:srgbClr val="E2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9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Reporting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3-439F-8F4F-9FFCF061B4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3-439F-8F4F-9FFCF061B468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Sheet1!$A$5:$A$6</c:f>
              <c:strCache>
                <c:ptCount val="2"/>
                <c:pt idx="0">
                  <c:v>Updated</c:v>
                </c:pt>
                <c:pt idx="1">
                  <c:v>Not updated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0.30379746835443039</c:v>
                </c:pt>
                <c:pt idx="1">
                  <c:v>0.69620253164556956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43-439F-8F4F-9FFCF061B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6114-94D5-C94E-A414-FD075A01461A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6B78-950D-0B45-B694-D406D7D4B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C07-4ECD-274D-A461-34813D23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D18A-AA99-7244-AD35-36B5F7F2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D051-4D76-114A-B416-A96E2CBD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A74E-22F8-534D-B4EF-35F71AE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7C90-B25E-A346-9E9B-162B3B1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7F9A-FB0A-374E-8E6E-9FA973B0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AF0C-A74C-8D41-8D0B-E760DF3D2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4928-BA9F-BE42-8F15-BBA9A422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1EF0-F95A-7945-9A8C-35AD090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147B9-6005-2044-8A6F-E62EBCA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26E5D-64F1-7042-8487-B3E516156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5CE7-1A46-F24F-8E3D-5A75E4297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F563F-D312-914B-8778-A3D9146B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EE13-CEB6-B842-A306-00E1620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5253-EA51-E242-8776-3BAF9B3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3379862" y="62433"/>
            <a:ext cx="6965744" cy="564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544319">
              <a:defRPr sz="2500">
                <a:solidFill>
                  <a:srgbClr val="DDDDD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Rounded Rectangle"/>
          <p:cNvSpPr/>
          <p:nvPr/>
        </p:nvSpPr>
        <p:spPr>
          <a:xfrm>
            <a:off x="11920159" y="6558193"/>
            <a:ext cx="234379" cy="251313"/>
          </a:xfrm>
          <a:prstGeom prst="roundRect">
            <a:avLst>
              <a:gd name="adj" fmla="val 50000"/>
            </a:avLst>
          </a:prstGeom>
          <a:solidFill>
            <a:schemeClr val="accent3">
              <a:lumOff val="-3764"/>
            </a:schemeClr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900"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2697" y="6551770"/>
            <a:ext cx="309304" cy="24674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7897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C2BE-2FD4-BE43-A025-98552DC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0BEE-8862-634E-9DAE-E2C82AD1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F68F-66EB-5E4A-B72B-F8770F9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4B2E6-7E31-1941-AEBF-B1CE93BB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37D6-1BEB-144E-AF02-C0AFE57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17B9-B148-E945-A148-AF11F998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13F4-6533-8F4D-B85C-DCBEBAB82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4C4C-3BC4-E94B-8FFB-CF3A78D0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3417-B0DA-8D40-BCFF-5BD793E0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042B-AE29-6A40-9D64-EB42D4D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3EBE-5BB2-9043-B1CD-F8DEC371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21E0-BF3B-5645-B70D-243CB2242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3481-D8A0-D844-8619-711C4427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B4DE-EF38-F44E-B078-53932663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DE1C-6604-1844-9F35-A0D30952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A18A-AF8C-3344-A6D2-BC0EBB13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ABC-5F3E-F544-A989-4215E167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D5C4-1F6E-E542-86B3-2FD64939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9964D-E4CF-C64B-B22B-028802C3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3F8C2-AAC8-294A-AE77-DC323A8B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8550E-758E-4C47-AAF9-E6DCB4BC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80521-D8AC-D245-B03B-798B63C4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800E-41A3-6640-8D6F-5E6B752C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F6877-5F51-7946-8AE1-D1558785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61D1-71E2-A143-9849-E31FC496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A9FB3-307A-DF4E-9555-451A6BB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E2E4D-59CE-554C-89A6-862894A9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3EB03-2311-2D40-A4C7-9075EE22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E0DE3-BED1-D54F-BEAA-EC1028D8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3F3F1-269A-0141-BCC5-EC8AF005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E10F-C896-364B-B942-D8EAE48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F1E7-463E-9649-AB61-F30F302C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89F6-1141-5F4B-9E1A-78D1C42B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7966-BD51-484B-9E24-A0AF92E8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F7D5A-298F-7645-89AA-57AA44E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C3A19-B82D-7848-9D80-1438A5CE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609FB-0537-F447-8684-B7AE80CF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DCD7-8C05-784F-B967-89E4284E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8B20C-C42A-E44D-A952-19B4D305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4BA3-09E2-2C4E-89F7-110A98FCA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5A16B-D78C-A546-8D53-5C548EAC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F0E7-CF03-B64A-B146-9D65C2BA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53722-7A82-4448-B7C3-02830ECC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929D1-5E48-A046-AAE1-BCCA5ACB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C9253-EABA-104E-AC57-20BBDDC8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1176-6322-B44A-AB2A-64E15B9F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0487-9C54-7E48-836D-2B2D373B8A85}" type="datetimeFigureOut">
              <a:rPr lang="en-US" smtClean="0"/>
              <a:t>01/04/2021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DE3D9-F99A-6A4A-A255-F36F987B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D6F28-6826-124D-9F1F-0239F9E5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://www.icriforum.org/" TargetMode="External"/><Relationship Id="rId4" Type="http://schemas.openxmlformats.org/officeDocument/2006/relationships/hyperlink" Target="http://www.une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hxYtTYya6I&amp;feature=youtu.be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L0ktCOeXJH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id="{390CE0D6-9722-427F-AAEE-06D16A67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525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09A6B2-A937-9B4D-A91B-21EDFEAE8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80363"/>
              </p:ext>
            </p:extLst>
          </p:nvPr>
        </p:nvGraphicFramePr>
        <p:xfrm>
          <a:off x="682171" y="826666"/>
          <a:ext cx="10836729" cy="587893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221462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3615267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3171983">
                <a:tc gridSpan="2">
                  <a:txBody>
                    <a:bodyPr/>
                    <a:lstStyle/>
                    <a:p>
                      <a:endParaRPr lang="en-US" sz="40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Coral Reef Community of Ocean Action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3635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United Nations Environment Programme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International Coral Reef Initiative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134342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Takehiro Nakamura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Chief, Marine and Coastal Ecosystems Unit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United Nations Environment Programme (UNEP)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CDA326B-DC27-5640-A0EB-E5E41458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990" y="568960"/>
            <a:ext cx="1587910" cy="1158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C0E31-6FED-403A-8C86-D9EA9764253F}"/>
              </a:ext>
            </a:extLst>
          </p:cNvPr>
          <p:cNvSpPr txBox="1"/>
          <p:nvPr/>
        </p:nvSpPr>
        <p:spPr>
          <a:xfrm>
            <a:off x="9012903" y="4462996"/>
            <a:ext cx="317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credit: Brook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3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ef&#10;&#10;Description automatically generated">
            <a:extLst>
              <a:ext uri="{FF2B5EF4-FFF2-40B4-BE49-F238E27FC236}">
                <a16:creationId xmlns:a16="http://schemas.microsoft.com/office/drawing/2014/main" id="{47283D25-7D4C-4675-879D-BD317C72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6484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9F0699-3CE1-D04B-89C8-A1562B187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35304"/>
              </p:ext>
            </p:extLst>
          </p:nvPr>
        </p:nvGraphicFramePr>
        <p:xfrm>
          <a:off x="673100" y="568960"/>
          <a:ext cx="10845800" cy="605818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230533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3615267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3405543">
                <a:tc grid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Roboto Regular" pitchFamily="2" charset="0"/>
                          <a:ea typeface="Roboto Regular" pitchFamily="2" charset="0"/>
                        </a:rPr>
                        <a:t>Thank you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4639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06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4"/>
                        </a:rPr>
                        <a:t>www.unep.org</a:t>
                      </a:r>
                      <a:endParaRPr lang="en-US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5"/>
                        </a:rPr>
                        <a:t>www.icriforum.org</a:t>
                      </a:r>
                      <a:endParaRPr lang="en-US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DEA340-FA27-CA4A-9DFF-98CD3F992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990" y="568960"/>
            <a:ext cx="158791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28614"/>
              </p:ext>
            </p:extLst>
          </p:nvPr>
        </p:nvGraphicFramePr>
        <p:xfrm>
          <a:off x="0" y="451415"/>
          <a:ext cx="12904839" cy="640658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007503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4507635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389701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107 members (2 additional members since May 2019)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158 commitments (22 additional commitments since May 2019)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30.4% reporting rate (4% increase from May 2019)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8EFBB-94CF-49B0-9173-DA32847E5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05" y="4768872"/>
            <a:ext cx="4733892" cy="123424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8CDD26-BF24-4B84-A039-4C437D34B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772688"/>
              </p:ext>
            </p:extLst>
          </p:nvPr>
        </p:nvGraphicFramePr>
        <p:xfrm>
          <a:off x="-909485" y="2890532"/>
          <a:ext cx="6062113" cy="363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4261B7-08DF-47CD-823B-0A0BB050F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5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8242156-EBFF-42F3-AF3C-0BCEAFA5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59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4C73B-102C-4060-AED0-7231ABAAAEF3}"/>
              </a:ext>
            </a:extLst>
          </p:cNvPr>
          <p:cNvSpPr txBox="1"/>
          <p:nvPr/>
        </p:nvSpPr>
        <p:spPr>
          <a:xfrm>
            <a:off x="0" y="825598"/>
            <a:ext cx="12307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https://www.youtube.com/watch?v=L0ktCOeXJH0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Video on the Coral Reef Community of Ocean Action produced with support by Swedish Ministry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6658738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17284"/>
              </p:ext>
            </p:extLst>
          </p:nvPr>
        </p:nvGraphicFramePr>
        <p:xfrm>
          <a:off x="-1" y="330200"/>
          <a:ext cx="13966724" cy="764853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135330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3080483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750911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Global Coral Reef Monitoring Network</a:t>
                      </a:r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New global report on the status of coral reefs to be launched in May 2021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Largest coral reef data set ever assembled (40 years of data, more than 75 countries, hundreds of scientists, over 2 million observations)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First global GCRMN report since 2008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Indication of SDG target 14.2 achievement from the coral reef perspective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6AFA6-EC5C-4DBE-A600-49EDA02B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2" y="1672712"/>
            <a:ext cx="3718071" cy="935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8B61D-3AD0-496B-8A50-C5449B0A2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43" y="2772697"/>
            <a:ext cx="6163476" cy="31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0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/>
        </p:nvGraphicFramePr>
        <p:xfrm>
          <a:off x="-176982" y="330200"/>
          <a:ext cx="13966724" cy="640658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150078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3065735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750911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Global Fund for Coral Reefs</a:t>
                      </a:r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Board members: UN Multi-Partner Trust Fund (host), UNDP, UNCDF, UNEP, Vulcan (founder), Prince Albert II of Monaco Foundation (founder), Germany (donor)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Aims to be a 10-year, US$ 500 million blended finance vehicle for coral reef conservation</a:t>
                      </a: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pic>
        <p:nvPicPr>
          <p:cNvPr id="12" name="Picture 11" descr="A picture containing text, swimming, water sport, coelenterate&#10;&#10;Description automatically generated">
            <a:extLst>
              <a:ext uri="{FF2B5EF4-FFF2-40B4-BE49-F238E27FC236}">
                <a16:creationId xmlns:a16="http://schemas.microsoft.com/office/drawing/2014/main" id="{D18AA952-9343-429E-BB3F-1CE88238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440"/>
            <a:ext cx="6257026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74203"/>
              </p:ext>
            </p:extLst>
          </p:nvPr>
        </p:nvGraphicFramePr>
        <p:xfrm>
          <a:off x="-1" y="330200"/>
          <a:ext cx="13966724" cy="640658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135330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3080483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750911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UNEP/ICRI Small Grants Programme</a:t>
                      </a:r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Second phase of funding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Grants up to USD 80,000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Sustainable management, protection and restoration of coral reefs, mangroves and seagrass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Implementing UNEP and ICRI guidelines</a:t>
                      </a: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40080-6006-432A-98AC-46CC4E87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5" y="1638007"/>
            <a:ext cx="585831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673"/>
              </p:ext>
            </p:extLst>
          </p:nvPr>
        </p:nvGraphicFramePr>
        <p:xfrm>
          <a:off x="0" y="330200"/>
          <a:ext cx="12348000" cy="679266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964072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2183641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200287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ICRI recommendations on coral reefs to the post 2020 global biodiversity framework</a:t>
                      </a:r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E01C8E-3DFF-4F4A-B75E-3AE6494AE9CE}"/>
              </a:ext>
            </a:extLst>
          </p:cNvPr>
          <p:cNvSpPr txBox="1"/>
          <p:nvPr/>
        </p:nvSpPr>
        <p:spPr>
          <a:xfrm>
            <a:off x="6378051" y="2079357"/>
            <a:ext cx="5687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Calls for prominent recognition of coral reef ecosystems within the text of the CBD Post-2020 Global Biodiversity Framework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Emphasises</a:t>
            </a:r>
            <a:r>
              <a:rPr lang="en-US" sz="2400" dirty="0"/>
              <a:t> appropriate timescales for the goals and targets (e.g. 2050)</a:t>
            </a:r>
            <a:endParaRPr lang="en-US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Encourages explicit inclusion of coral reef indicators within any monitoring framework</a:t>
            </a:r>
            <a:endParaRPr lang="en-US" sz="24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25C17B-2603-4B2F-A2B9-DE2FF2732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0" y="2069181"/>
            <a:ext cx="6125813" cy="34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61620"/>
              </p:ext>
            </p:extLst>
          </p:nvPr>
        </p:nvGraphicFramePr>
        <p:xfrm>
          <a:off x="-3" y="330200"/>
          <a:ext cx="13804493" cy="640658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721801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4386966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695726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Coral reef restoration best practices</a:t>
                      </a:r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UNEP/ICRI coral reef restoration best practices report published in January 2021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Initiates the UN Decade on Ecosystem Restoration 2021 – 2030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Requested by UNEA Resolution 4/13</a:t>
                      </a: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CEDA8-7C82-4968-8D79-225B1638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4" y="1031416"/>
            <a:ext cx="4068506" cy="57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61DF9-F136-194C-888A-295E95C14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54292"/>
              </p:ext>
            </p:extLst>
          </p:nvPr>
        </p:nvGraphicFramePr>
        <p:xfrm>
          <a:off x="0" y="330200"/>
          <a:ext cx="12348000" cy="679266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964072">
                  <a:extLst>
                    <a:ext uri="{9D8B030D-6E8A-4147-A177-3AD203B41FA5}">
                      <a16:colId xmlns:a16="http://schemas.microsoft.com/office/drawing/2014/main" val="3706854953"/>
                    </a:ext>
                  </a:extLst>
                </a:gridCol>
                <a:gridCol w="2183641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4200287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558800">
                <a:tc gridSpan="3">
                  <a:txBody>
                    <a:bodyPr/>
                    <a:lstStyle/>
                    <a:p>
                      <a:pPr lvl="1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Social Media Campaign – Glowing </a:t>
                      </a:r>
                      <a:r>
                        <a:rPr lang="en-US" sz="2800" b="0" dirty="0" err="1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Glowing</a:t>
                      </a:r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Gone Campaign</a:t>
                      </a:r>
                    </a:p>
                    <a:p>
                      <a:pPr lvl="1" algn="ctr"/>
                      <a:r>
                        <a:rPr lang="en-US" sz="2800" b="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www.glowing.org</a:t>
                      </a:r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8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658309">
                <a:tc gridSpan="3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09846"/>
                  </a:ext>
                </a:extLst>
              </a:tr>
              <a:tr h="43358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R="180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3581">
                <a:tc gridSpan="2">
                  <a:txBody>
                    <a:bodyPr/>
                    <a:lstStyle/>
                    <a:p>
                      <a:pPr lvl="1"/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44BAFF-24C9-5E4D-AEEB-0553B887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0" y="6074741"/>
            <a:ext cx="768350" cy="560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E01C8E-3DFF-4F4A-B75E-3AE6494AE9CE}"/>
              </a:ext>
            </a:extLst>
          </p:cNvPr>
          <p:cNvSpPr txBox="1"/>
          <p:nvPr/>
        </p:nvSpPr>
        <p:spPr>
          <a:xfrm>
            <a:off x="6378051" y="1603001"/>
            <a:ext cx="568789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UNEP has promoted the visibility of coral reefs</a:t>
            </a:r>
            <a:endParaRPr lang="en-US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Partnership with Adobe and The Ocean Agency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Celebrity and ocean expert influencer social media campaign</a:t>
            </a:r>
            <a:endParaRPr lang="en-US" sz="24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Reef Life Exhibition at Beijing Capital International Airport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by leaders to ICRI recommendations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Interactive Story to support the GCRMN Reports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6CBB01-6E8C-4AAC-8C5F-6F752CEB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1" y="2177322"/>
            <a:ext cx="6050130" cy="30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2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A02E80-D97B-BB4E-9463-06AA165769A6}" vid="{5196EADF-DCBB-9C41-A65B-81DF0ACF3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UNEP Corporate Presentation template</Template>
  <TotalTime>269</TotalTime>
  <Words>411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Roboto Regular</vt:lpstr>
      <vt:lpstr>Arial</vt:lpstr>
      <vt:lpstr>Calibri</vt:lpstr>
      <vt:lpstr>Calibri Light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Grimsditch</dc:creator>
  <cp:lastModifiedBy>Florina Lepadatu</cp:lastModifiedBy>
  <cp:revision>73</cp:revision>
  <dcterms:created xsi:type="dcterms:W3CDTF">2021-03-29T10:37:04Z</dcterms:created>
  <dcterms:modified xsi:type="dcterms:W3CDTF">2021-04-01T16:55:57Z</dcterms:modified>
</cp:coreProperties>
</file>